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</p:sldMasterIdLst>
  <p:notesMasterIdLst>
    <p:notesMasterId r:id="rId8"/>
  </p:notesMasterIdLst>
  <p:handoutMasterIdLst>
    <p:handoutMasterId r:id="rId9"/>
  </p:handoutMasterIdLst>
  <p:sldIdLst>
    <p:sldId id="365" r:id="rId3"/>
    <p:sldId id="457" r:id="rId4"/>
    <p:sldId id="442" r:id="rId5"/>
    <p:sldId id="456" r:id="rId6"/>
    <p:sldId id="465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FFFF00"/>
    <a:srgbClr val="FF0000"/>
    <a:srgbClr val="CC0000"/>
    <a:srgbClr val="FF9900"/>
    <a:srgbClr val="CC3300"/>
    <a:srgbClr val="DDDDDD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37" autoAdjust="0"/>
    <p:restoredTop sz="94598" autoAdjust="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EA06CA-804F-4925-9223-6B266386F845}" type="datetimeFigureOut">
              <a:rPr lang="en-US" smtClean="0"/>
              <a:pPr/>
              <a:t>8/18/2014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0722CA-3516-477F-AF52-AA28FF7CB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endParaRPr lang="en-US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endParaRPr lang="en-US"/>
          </a:p>
        </p:txBody>
      </p:sp>
      <p:sp>
        <p:nvSpPr>
          <p:cNvPr id="161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61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1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endParaRPr lang="en-US"/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fld id="{5B74AE2D-C273-46F9-B0FC-5F79D2117A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31181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4AE2D-C273-46F9-B0FC-5F79D2117AA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DD9E6C-052F-44EF-9113-31F8E3CFE7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F8046A-FD45-4288-8AAB-1C505A4882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EFF415-B15B-4E68-8286-0E6451CB5C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E7A2AA-1129-40C9-9628-5F61F048D6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6831E4-6308-4BF7-B807-ECE7C3C780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159E20-DF3E-4514-9BC3-D179EFFE20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B14168-A399-46D1-920E-E3BF8C0EDE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023CE2-F8E6-4A4B-9953-4DBAC1C5D3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50C8B9-7253-4B84-9B2C-6A31BD61EA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FCE375-BD73-43F8-8E28-FDC3F9C75F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2E538E-098E-4DC8-A13B-671A721BA8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77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577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57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4615330D-81BA-4054-A3D6-ED0F5345A6AB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3366"/>
            </a:gs>
            <a:gs pos="50000">
              <a:srgbClr val="4C7C9A"/>
            </a:gs>
            <a:gs pos="100000">
              <a:srgbClr val="0033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315396" name="Group 4"/>
          <p:cNvGrpSpPr>
            <a:grpSpLocks/>
          </p:cNvGrpSpPr>
          <p:nvPr/>
        </p:nvGrpSpPr>
        <p:grpSpPr bwMode="auto">
          <a:xfrm rot="10800000">
            <a:off x="2813050" y="-11113"/>
            <a:ext cx="6330950" cy="533401"/>
            <a:chOff x="0" y="3984"/>
            <a:chExt cx="3988" cy="336"/>
          </a:xfrm>
        </p:grpSpPr>
        <p:sp>
          <p:nvSpPr>
            <p:cNvPr id="315397" name="Freeform 5"/>
            <p:cNvSpPr>
              <a:spLocks/>
            </p:cNvSpPr>
            <p:nvPr/>
          </p:nvSpPr>
          <p:spPr bwMode="auto">
            <a:xfrm rot="10800000">
              <a:off x="846" y="4094"/>
              <a:ext cx="1053" cy="226"/>
            </a:xfrm>
            <a:custGeom>
              <a:avLst/>
              <a:gdLst/>
              <a:ahLst/>
              <a:cxnLst>
                <a:cxn ang="0">
                  <a:pos x="154" y="81"/>
                </a:cxn>
                <a:cxn ang="0">
                  <a:pos x="131" y="0"/>
                </a:cxn>
                <a:cxn ang="0">
                  <a:pos x="0" y="0"/>
                </a:cxn>
                <a:cxn ang="0">
                  <a:pos x="26" y="142"/>
                </a:cxn>
                <a:cxn ang="0">
                  <a:pos x="71" y="153"/>
                </a:cxn>
                <a:cxn ang="0">
                  <a:pos x="154" y="81"/>
                </a:cxn>
              </a:cxnLst>
              <a:rect l="0" t="0" r="r" b="b"/>
              <a:pathLst>
                <a:path w="154" h="153">
                  <a:moveTo>
                    <a:pt x="154" y="81"/>
                  </a:moveTo>
                  <a:cubicBezTo>
                    <a:pt x="147" y="53"/>
                    <a:pt x="139" y="26"/>
                    <a:pt x="131" y="0"/>
                  </a:cubicBezTo>
                  <a:lnTo>
                    <a:pt x="0" y="0"/>
                  </a:lnTo>
                  <a:cubicBezTo>
                    <a:pt x="9" y="77"/>
                    <a:pt x="26" y="142"/>
                    <a:pt x="26" y="142"/>
                  </a:cubicBezTo>
                  <a:cubicBezTo>
                    <a:pt x="41" y="146"/>
                    <a:pt x="56" y="150"/>
                    <a:pt x="71" y="153"/>
                  </a:cubicBezTo>
                  <a:cubicBezTo>
                    <a:pt x="120" y="117"/>
                    <a:pt x="154" y="81"/>
                    <a:pt x="154" y="81"/>
                  </a:cubicBezTo>
                  <a:close/>
                </a:path>
              </a:pathLst>
            </a:custGeom>
            <a:solidFill>
              <a:srgbClr val="BD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398" name="Freeform 6"/>
            <p:cNvSpPr>
              <a:spLocks/>
            </p:cNvSpPr>
            <p:nvPr/>
          </p:nvSpPr>
          <p:spPr bwMode="auto">
            <a:xfrm rot="10800000">
              <a:off x="1414" y="3984"/>
              <a:ext cx="2574" cy="336"/>
            </a:xfrm>
            <a:custGeom>
              <a:avLst/>
              <a:gdLst/>
              <a:ahLst/>
              <a:cxnLst>
                <a:cxn ang="0">
                  <a:pos x="306" y="0"/>
                </a:cxn>
                <a:cxn ang="0">
                  <a:pos x="0" y="0"/>
                </a:cxn>
                <a:cxn ang="0">
                  <a:pos x="210" y="228"/>
                </a:cxn>
                <a:cxn ang="0">
                  <a:pos x="377" y="153"/>
                </a:cxn>
                <a:cxn ang="0">
                  <a:pos x="332" y="142"/>
                </a:cxn>
                <a:cxn ang="0">
                  <a:pos x="306" y="0"/>
                </a:cxn>
              </a:cxnLst>
              <a:rect l="0" t="0" r="r" b="b"/>
              <a:pathLst>
                <a:path w="377" h="228">
                  <a:moveTo>
                    <a:pt x="306" y="0"/>
                  </a:moveTo>
                  <a:lnTo>
                    <a:pt x="0" y="0"/>
                  </a:lnTo>
                  <a:cubicBezTo>
                    <a:pt x="113" y="157"/>
                    <a:pt x="210" y="228"/>
                    <a:pt x="210" y="228"/>
                  </a:cubicBezTo>
                  <a:cubicBezTo>
                    <a:pt x="266" y="226"/>
                    <a:pt x="329" y="189"/>
                    <a:pt x="377" y="153"/>
                  </a:cubicBezTo>
                  <a:cubicBezTo>
                    <a:pt x="362" y="150"/>
                    <a:pt x="347" y="146"/>
                    <a:pt x="332" y="142"/>
                  </a:cubicBezTo>
                  <a:cubicBezTo>
                    <a:pt x="332" y="142"/>
                    <a:pt x="315" y="77"/>
                    <a:pt x="306" y="0"/>
                  </a:cubicBezTo>
                  <a:close/>
                </a:path>
              </a:pathLst>
            </a:custGeom>
            <a:solidFill>
              <a:srgbClr val="0066CC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399" name="Freeform 7"/>
            <p:cNvSpPr>
              <a:spLocks/>
            </p:cNvSpPr>
            <p:nvPr/>
          </p:nvSpPr>
          <p:spPr bwMode="auto">
            <a:xfrm rot="10800000">
              <a:off x="0" y="4070"/>
              <a:ext cx="1414" cy="249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83" y="81"/>
                </a:cxn>
                <a:cxn ang="0">
                  <a:pos x="0" y="153"/>
                </a:cxn>
                <a:cxn ang="0">
                  <a:pos x="207" y="167"/>
                </a:cxn>
                <a:cxn ang="0">
                  <a:pos x="207" y="0"/>
                </a:cxn>
                <a:cxn ang="0">
                  <a:pos x="60" y="0"/>
                </a:cxn>
              </a:cxnLst>
              <a:rect l="0" t="0" r="r" b="b"/>
              <a:pathLst>
                <a:path w="207" h="169">
                  <a:moveTo>
                    <a:pt x="60" y="0"/>
                  </a:moveTo>
                  <a:cubicBezTo>
                    <a:pt x="68" y="26"/>
                    <a:pt x="76" y="53"/>
                    <a:pt x="83" y="81"/>
                  </a:cubicBezTo>
                  <a:cubicBezTo>
                    <a:pt x="83" y="81"/>
                    <a:pt x="49" y="117"/>
                    <a:pt x="0" y="153"/>
                  </a:cubicBezTo>
                  <a:cubicBezTo>
                    <a:pt x="78" y="168"/>
                    <a:pt x="155" y="169"/>
                    <a:pt x="207" y="167"/>
                  </a:cubicBezTo>
                  <a:lnTo>
                    <a:pt x="207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59787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5400" name="Group 8"/>
          <p:cNvGrpSpPr>
            <a:grpSpLocks/>
          </p:cNvGrpSpPr>
          <p:nvPr/>
        </p:nvGrpSpPr>
        <p:grpSpPr bwMode="auto">
          <a:xfrm>
            <a:off x="76200" y="6324600"/>
            <a:ext cx="3505200" cy="455613"/>
            <a:chOff x="28" y="35"/>
            <a:chExt cx="2208" cy="287"/>
          </a:xfrm>
        </p:grpSpPr>
        <p:pic>
          <p:nvPicPr>
            <p:cNvPr id="315401" name="Picture 9" descr="UTSW logo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48" y="35"/>
              <a:ext cx="1392" cy="177"/>
            </a:xfrm>
            <a:prstGeom prst="rect">
              <a:avLst/>
            </a:prstGeom>
            <a:noFill/>
          </p:spPr>
        </p:pic>
        <p:sp>
          <p:nvSpPr>
            <p:cNvPr id="315402" name="Text Box 10"/>
            <p:cNvSpPr txBox="1">
              <a:spLocks noChangeArrowheads="1"/>
            </p:cNvSpPr>
            <p:nvPr/>
          </p:nvSpPr>
          <p:spPr bwMode="auto">
            <a:xfrm>
              <a:off x="28" y="178"/>
              <a:ext cx="2208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ko-KR" sz="1000" b="1">
                  <a:solidFill>
                    <a:schemeClr val="bg1"/>
                  </a:solidFill>
                  <a:effectLst/>
                  <a:latin typeface="Times New Roman" pitchFamily="18" charset="0"/>
                  <a:ea typeface="SimSun" pitchFamily="2" charset="-122"/>
                </a:rPr>
                <a:t>DEPT OF RADIATION ONCOLOGY</a:t>
              </a:r>
              <a:endParaRPr lang="en-US" sz="1000">
                <a:solidFill>
                  <a:schemeClr val="bg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■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□"/>
        <a:defRPr sz="28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4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○"/>
        <a:defRPr sz="20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-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-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-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-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2209800"/>
          </a:xfrm>
        </p:spPr>
        <p:txBody>
          <a:bodyPr/>
          <a:lstStyle/>
          <a:p>
            <a:r>
              <a:rPr lang="en-US" sz="3200" dirty="0" smtClean="0"/>
              <a:t>Clinical Evaluation of a Novel 4D-CBCT Reconstruction Scheme Based on Simultaneous Motion Estimation and Image Reconstruction</a:t>
            </a:r>
            <a:r>
              <a:rPr lang="en-US" sz="3200" b="1" dirty="0" smtClean="0"/>
              <a:t> </a:t>
            </a:r>
            <a:endParaRPr lang="en-US" sz="3200" dirty="0"/>
          </a:p>
        </p:txBody>
      </p:sp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685800" y="2590800"/>
            <a:ext cx="7848600" cy="2010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J. Dang</a:t>
            </a:r>
            <a:r>
              <a:rPr lang="en-US" sz="2000" baseline="300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0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X. </a:t>
            </a:r>
            <a:r>
              <a:rPr lang="en-US" sz="20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Gu</a:t>
            </a:r>
            <a:r>
              <a:rPr lang="en-US" sz="2000" baseline="300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0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20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T. Pan</a:t>
            </a:r>
            <a:r>
              <a:rPr lang="en-US" sz="2000" baseline="300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0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and </a:t>
            </a:r>
            <a:r>
              <a:rPr lang="en-US" sz="2000" u="sng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J. Wang</a:t>
            </a:r>
            <a:r>
              <a:rPr lang="en-US" sz="2000" u="sng" baseline="300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  <a:p>
            <a:pPr lvl="0"/>
            <a:endParaRPr lang="en-US" sz="1400" dirty="0" smtClean="0"/>
          </a:p>
          <a:p>
            <a:pPr lvl="0"/>
            <a:r>
              <a:rPr lang="en-US" sz="16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 Department of Radiation Oncology, The University of Texas Southwestern Medical Center Dallas, Texas</a:t>
            </a:r>
          </a:p>
          <a:p>
            <a:pPr lvl="0"/>
            <a:r>
              <a:rPr lang="en-US" sz="16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 Department of Imaging Physics, The University of Texas M.D. Anderson Cancer Center, Houston, Texas</a:t>
            </a:r>
          </a:p>
          <a:p>
            <a:pPr algn="ctr"/>
            <a:endParaRPr lang="en-US" sz="2000" u="sng" baseline="30000" dirty="0" smtClean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en-US" sz="2000" u="sng" baseline="300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4648200"/>
            <a:ext cx="789190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  <a:effectLst/>
              </a:rPr>
              <a:t>Poster#: 57102</a:t>
            </a:r>
          </a:p>
          <a:p>
            <a:r>
              <a:rPr lang="en-US" dirty="0" smtClean="0">
                <a:solidFill>
                  <a:srgbClr val="FFC000"/>
                </a:solidFill>
                <a:effectLst/>
              </a:rPr>
              <a:t>Session </a:t>
            </a:r>
            <a:r>
              <a:rPr lang="en-US" dirty="0" smtClean="0">
                <a:solidFill>
                  <a:srgbClr val="FFC000"/>
                </a:solidFill>
                <a:effectLst/>
              </a:rPr>
              <a:t>title: (DPD 09) Physics 2 - Emerging and Novel Physics Indications</a:t>
            </a:r>
            <a:br>
              <a:rPr lang="en-US" dirty="0" smtClean="0">
                <a:solidFill>
                  <a:srgbClr val="FFC000"/>
                </a:solidFill>
                <a:effectLst/>
              </a:rPr>
            </a:br>
            <a:r>
              <a:rPr lang="en-US" dirty="0" smtClean="0">
                <a:solidFill>
                  <a:srgbClr val="FFC000"/>
                </a:solidFill>
                <a:effectLst/>
              </a:rPr>
              <a:t>Session date: 2014-09-16 14:45</a:t>
            </a:r>
            <a:br>
              <a:rPr lang="en-US" dirty="0" smtClean="0">
                <a:solidFill>
                  <a:srgbClr val="FFC000"/>
                </a:solidFill>
                <a:effectLst/>
              </a:rPr>
            </a:br>
            <a:r>
              <a:rPr lang="en-US" dirty="0" smtClean="0">
                <a:solidFill>
                  <a:srgbClr val="FFC000"/>
                </a:solidFill>
                <a:effectLst/>
              </a:rPr>
              <a:t>Location: Room D-1 </a:t>
            </a:r>
            <a:br>
              <a:rPr lang="en-US" dirty="0" smtClean="0">
                <a:solidFill>
                  <a:srgbClr val="FFC000"/>
                </a:solidFill>
                <a:effectLst/>
              </a:rPr>
            </a:br>
            <a:r>
              <a:rPr lang="en-US" dirty="0" smtClean="0">
                <a:solidFill>
                  <a:srgbClr val="FFC000"/>
                </a:solidFill>
                <a:effectLst/>
              </a:rPr>
              <a:t>Monitor number: 5</a:t>
            </a:r>
            <a:endParaRPr lang="en-US" dirty="0">
              <a:solidFill>
                <a:srgbClr val="FFC00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8915400" cy="2514600"/>
          </a:xfrm>
        </p:spPr>
        <p:txBody>
          <a:bodyPr/>
          <a:lstStyle/>
          <a:p>
            <a:r>
              <a:rPr lang="en-US" sz="2800" dirty="0" smtClean="0"/>
              <a:t>Image reconstruction and motion estimation are handled in two sequential steps:</a:t>
            </a:r>
          </a:p>
          <a:p>
            <a:pPr lvl="1"/>
            <a:r>
              <a:rPr lang="en-US" sz="2400" dirty="0" smtClean="0"/>
              <a:t>4D images individually reconstructed</a:t>
            </a:r>
          </a:p>
          <a:p>
            <a:pPr lvl="1"/>
            <a:r>
              <a:rPr lang="en-US" sz="2400" dirty="0" smtClean="0"/>
              <a:t>Accuracy </a:t>
            </a:r>
            <a:r>
              <a:rPr lang="en-US" sz="2400" dirty="0" smtClean="0"/>
              <a:t>of motion estimation is limited by reconstructed image quality. </a:t>
            </a:r>
            <a:endParaRPr lang="en-US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609600"/>
          </a:xfrm>
        </p:spPr>
        <p:txBody>
          <a:bodyPr/>
          <a:lstStyle/>
          <a:p>
            <a:r>
              <a:rPr lang="en-US" sz="3200" dirty="0" smtClean="0"/>
              <a:t>Current </a:t>
            </a:r>
            <a:r>
              <a:rPr lang="en-US" sz="3200" dirty="0" smtClean="0"/>
              <a:t>4D-CBCT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8305800" y="6172200"/>
            <a:ext cx="838200" cy="457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bg1"/>
                </a:solidFill>
              </a:rPr>
              <a:t>2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/11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0" y="2668248"/>
            <a:ext cx="9144000" cy="4189751"/>
            <a:chOff x="0" y="2668248"/>
            <a:chExt cx="9144000" cy="4189751"/>
          </a:xfrm>
        </p:grpSpPr>
        <p:sp>
          <p:nvSpPr>
            <p:cNvPr id="6" name="Title 4"/>
            <p:cNvSpPr txBox="1">
              <a:spLocks/>
            </p:cNvSpPr>
            <p:nvPr/>
          </p:nvSpPr>
          <p:spPr bwMode="auto">
            <a:xfrm>
              <a:off x="0" y="2743200"/>
              <a:ext cx="6172200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Our method: Simultaneous Motion Estimation and Image Reconstruction (SMEIR)</a:t>
              </a:r>
              <a:endParaRPr kumimoji="0" lang="en-US" sz="4400" i="0" u="none" strike="noStrike" kern="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7" name="Picture 1"/>
            <p:cNvPicPr>
              <a:picLocks noChangeAspect="1" noChangeArrowheads="1"/>
            </p:cNvPicPr>
            <p:nvPr/>
          </p:nvPicPr>
          <p:blipFill>
            <a:blip r:embed="rId2" cstate="print"/>
            <a:srcRect t="4312"/>
            <a:stretch>
              <a:fillRect/>
            </a:stretch>
          </p:blipFill>
          <p:spPr bwMode="auto">
            <a:xfrm>
              <a:off x="6172200" y="2668248"/>
              <a:ext cx="2971800" cy="4189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Content Placeholder 2"/>
            <p:cNvSpPr txBox="1">
              <a:spLocks/>
            </p:cNvSpPr>
            <p:nvPr/>
          </p:nvSpPr>
          <p:spPr bwMode="auto">
            <a:xfrm>
              <a:off x="0" y="3810000"/>
              <a:ext cx="5943600" cy="2514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Arial" charset="0"/>
                <a:buChar char="■"/>
                <a:tabLst/>
                <a:defRPr/>
              </a:pPr>
              <a:r>
                <a:rPr kumimoji="0" 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Two alternating</a:t>
              </a:r>
              <a:r>
                <a:rPr kumimoji="0" lang="en-US" sz="2800" b="0" i="0" u="none" strike="noStrike" kern="0" cap="none" spc="0" normalizeH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steps</a:t>
              </a:r>
              <a:endPara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742950" marR="0" lvl="1" indent="-2857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Arial" charset="0"/>
                <a:buChar char="□"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</a:rPr>
                <a:t>Motion compensated image reconstruction using projections</a:t>
              </a:r>
              <a:r>
                <a:rPr kumimoji="0" lang="en-US" sz="2400" b="0" i="0" u="none" strike="noStrike" kern="0" cap="none" spc="0" normalizeH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</a:rPr>
                <a:t> from all phases</a:t>
              </a:r>
              <a:endPara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</a:endParaRPr>
            </a:p>
            <a:p>
              <a:pPr marL="742950" marR="0" lvl="1" indent="-2857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Arial" charset="0"/>
                <a:buChar char="□"/>
                <a:tabLst/>
                <a:defRPr/>
              </a:pPr>
              <a:r>
                <a:rPr lang="en-US" sz="2400" kern="0" dirty="0" smtClean="0">
                  <a:solidFill>
                    <a:schemeClr val="bg1"/>
                  </a:solidFill>
                  <a:effectLst/>
                  <a:latin typeface="+mn-lt"/>
                </a:rPr>
                <a:t>Update motion model from projections directly</a:t>
              </a: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</a:rPr>
                <a:t> 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172200" y="5562600"/>
              <a:ext cx="1219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9999"/>
                  </a:solidFill>
                  <a:effectLst/>
                </a:rPr>
                <a:t>Flowchart</a:t>
              </a:r>
            </a:p>
            <a:p>
              <a:r>
                <a:rPr lang="en-US" dirty="0" smtClean="0">
                  <a:solidFill>
                    <a:srgbClr val="009999"/>
                  </a:solidFill>
                  <a:effectLst/>
                </a:rPr>
                <a:t>o</a:t>
              </a:r>
              <a:r>
                <a:rPr lang="en-US" dirty="0" smtClean="0">
                  <a:solidFill>
                    <a:srgbClr val="009999"/>
                  </a:solidFill>
                  <a:effectLst/>
                </a:rPr>
                <a:t>f SMEIR</a:t>
              </a:r>
              <a:endParaRPr lang="en-US" dirty="0">
                <a:solidFill>
                  <a:srgbClr val="009999"/>
                </a:solidFill>
                <a:effectLst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4983163"/>
          </a:xfrm>
        </p:spPr>
        <p:txBody>
          <a:bodyPr/>
          <a:lstStyle/>
          <a:p>
            <a:r>
              <a:rPr lang="en-US" sz="2800" dirty="0" smtClean="0">
                <a:solidFill>
                  <a:srgbClr val="FFFF00"/>
                </a:solidFill>
              </a:rPr>
              <a:t>4 patient </a:t>
            </a:r>
            <a:r>
              <a:rPr lang="en-US" sz="2800" dirty="0" smtClean="0"/>
              <a:t>datasets</a:t>
            </a:r>
          </a:p>
          <a:p>
            <a:r>
              <a:rPr lang="en-US" sz="2800" dirty="0" smtClean="0"/>
              <a:t>All patients underwent long scanning time </a:t>
            </a:r>
            <a:r>
              <a:rPr lang="en-US" sz="2800" dirty="0" smtClean="0">
                <a:solidFill>
                  <a:srgbClr val="FFFF00"/>
                </a:solidFill>
              </a:rPr>
              <a:t>(4~6 min) </a:t>
            </a:r>
            <a:r>
              <a:rPr lang="en-US" sz="2800" dirty="0" smtClean="0"/>
              <a:t>to obtain good reconstructed image as </a:t>
            </a:r>
            <a:r>
              <a:rPr lang="en-US" sz="2800" dirty="0" smtClean="0">
                <a:solidFill>
                  <a:srgbClr val="FFFF00"/>
                </a:solidFill>
              </a:rPr>
              <a:t>patient reference</a:t>
            </a:r>
          </a:p>
          <a:p>
            <a:r>
              <a:rPr lang="en-US" sz="2800" dirty="0" smtClean="0"/>
              <a:t>Total projection # : ~2000</a:t>
            </a:r>
          </a:p>
          <a:p>
            <a:r>
              <a:rPr lang="en-US" sz="2800" dirty="0" smtClean="0"/>
              <a:t>Projections sorted into </a:t>
            </a:r>
            <a:r>
              <a:rPr lang="en-US" sz="2800" dirty="0" smtClean="0">
                <a:solidFill>
                  <a:srgbClr val="FFFF00"/>
                </a:solidFill>
              </a:rPr>
              <a:t>10 phases, </a:t>
            </a:r>
            <a:r>
              <a:rPr lang="en-US" sz="2800" dirty="0" smtClean="0"/>
              <a:t>with</a:t>
            </a:r>
            <a:r>
              <a:rPr lang="en-US" sz="2800" dirty="0" smtClean="0">
                <a:solidFill>
                  <a:srgbClr val="FFFF00"/>
                </a:solidFill>
              </a:rPr>
              <a:t> average projection # ~200</a:t>
            </a:r>
          </a:p>
          <a:p>
            <a:r>
              <a:rPr lang="en-US" sz="2800" dirty="0" smtClean="0">
                <a:solidFill>
                  <a:srgbClr val="FFFF00"/>
                </a:solidFill>
              </a:rPr>
              <a:t>Down-sample </a:t>
            </a:r>
            <a:r>
              <a:rPr lang="en-US" sz="2800" dirty="0" smtClean="0"/>
              <a:t>projection # per phase with </a:t>
            </a:r>
            <a:r>
              <a:rPr lang="en-US" sz="2800" dirty="0" smtClean="0">
                <a:solidFill>
                  <a:srgbClr val="FFFF00"/>
                </a:solidFill>
              </a:rPr>
              <a:t>factor of 5,8,10 </a:t>
            </a:r>
            <a:r>
              <a:rPr lang="en-US" sz="2800" dirty="0" smtClean="0"/>
              <a:t>to compare FDK / TV / SMEIR results with patient reference</a:t>
            </a:r>
          </a:p>
          <a:p>
            <a:endParaRPr lang="en-US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/>
          <a:lstStyle/>
          <a:p>
            <a:r>
              <a:rPr lang="en-US" dirty="0" smtClean="0"/>
              <a:t>Image results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0" y="1676400"/>
            <a:ext cx="1447800" cy="838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Avg.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Proj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.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# 38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1371600" y="1295400"/>
            <a:ext cx="1447800" cy="1752600"/>
            <a:chOff x="2057400" y="990600"/>
            <a:chExt cx="1447800" cy="1752600"/>
          </a:xfrm>
        </p:grpSpPr>
        <p:pic>
          <p:nvPicPr>
            <p:cNvPr id="12" name="Picture 11" descr="FDK_Patient3.phase1_256x192x46.200x200x100_coronal.tif"/>
            <p:cNvPicPr/>
            <p:nvPr/>
          </p:nvPicPr>
          <p:blipFill>
            <a:blip r:embed="rId2" cstate="print"/>
            <a:srcRect l="19200" r="19200"/>
            <a:stretch>
              <a:fillRect/>
            </a:stretch>
          </p:blipFill>
          <p:spPr bwMode="auto">
            <a:xfrm rot="10800000">
              <a:off x="2057400" y="1371600"/>
              <a:ext cx="1447800" cy="1371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" name="Rectangle 18"/>
            <p:cNvSpPr/>
            <p:nvPr/>
          </p:nvSpPr>
          <p:spPr>
            <a:xfrm>
              <a:off x="2514600" y="990600"/>
              <a:ext cx="54373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solidFill>
                    <a:srgbClr val="FFFF00"/>
                  </a:solidFill>
                </a:rPr>
                <a:t>FDK</a:t>
              </a:r>
              <a:endParaRPr lang="en-US" sz="1400" dirty="0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3429000" y="1295400"/>
            <a:ext cx="4138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rgbClr val="FFFF00"/>
                </a:solidFill>
              </a:rPr>
              <a:t>TV</a:t>
            </a:r>
            <a:endParaRPr lang="en-US" sz="1400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0" y="3124200"/>
            <a:ext cx="14478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Avg.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Proj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.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# 24</a:t>
            </a:r>
          </a:p>
        </p:txBody>
      </p:sp>
      <p:pic>
        <p:nvPicPr>
          <p:cNvPr id="31" name="Picture 30" descr="FDK_Patient3.phase1_256x192x28.200x200x100_coronal.tif"/>
          <p:cNvPicPr/>
          <p:nvPr/>
        </p:nvPicPr>
        <p:blipFill>
          <a:blip r:embed="rId3" cstate="print"/>
          <a:srcRect l="19501" r="19501"/>
          <a:stretch>
            <a:fillRect/>
          </a:stretch>
        </p:blipFill>
        <p:spPr bwMode="auto">
          <a:xfrm rot="10800000">
            <a:off x="1371601" y="3124201"/>
            <a:ext cx="1447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Rectangle 34"/>
          <p:cNvSpPr/>
          <p:nvPr/>
        </p:nvSpPr>
        <p:spPr bwMode="auto">
          <a:xfrm>
            <a:off x="0" y="4648200"/>
            <a:ext cx="14478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Avg.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Proj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.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# 19</a:t>
            </a:r>
          </a:p>
        </p:txBody>
      </p:sp>
      <p:pic>
        <p:nvPicPr>
          <p:cNvPr id="38" name="Picture 37" descr="FDK_Patient3.phase1_256x192x23.200x200x100_coronal.tif"/>
          <p:cNvPicPr/>
          <p:nvPr/>
        </p:nvPicPr>
        <p:blipFill>
          <a:blip r:embed="rId4" cstate="print"/>
          <a:srcRect l="21001" r="21001"/>
          <a:stretch>
            <a:fillRect/>
          </a:stretch>
        </p:blipFill>
        <p:spPr bwMode="auto">
          <a:xfrm rot="10800000">
            <a:off x="1371601" y="4572001"/>
            <a:ext cx="1447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5" name="Group 24"/>
          <p:cNvGrpSpPr/>
          <p:nvPr/>
        </p:nvGrpSpPr>
        <p:grpSpPr>
          <a:xfrm>
            <a:off x="6324600" y="1295400"/>
            <a:ext cx="1460775" cy="1752600"/>
            <a:chOff x="6858000" y="2450792"/>
            <a:chExt cx="1460775" cy="1695598"/>
          </a:xfrm>
        </p:grpSpPr>
        <p:pic>
          <p:nvPicPr>
            <p:cNvPr id="23" name="Picture 22" descr="Truth_Pt3.phase3.300x300x150.voxel=2mm_beta=0.1_coronal.tif"/>
            <p:cNvPicPr/>
            <p:nvPr/>
          </p:nvPicPr>
          <p:blipFill>
            <a:blip r:embed="rId5" cstate="print"/>
            <a:srcRect l="29714" t="16000" r="29714" b="16000"/>
            <a:stretch>
              <a:fillRect/>
            </a:stretch>
          </p:blipFill>
          <p:spPr>
            <a:xfrm rot="10800000">
              <a:off x="6858000" y="2819400"/>
              <a:ext cx="1460775" cy="1326990"/>
            </a:xfrm>
            <a:prstGeom prst="rect">
              <a:avLst/>
            </a:prstGeom>
          </p:spPr>
        </p:pic>
        <p:sp>
          <p:nvSpPr>
            <p:cNvPr id="24" name="Rounded Rectangle 23"/>
            <p:cNvSpPr/>
            <p:nvPr/>
          </p:nvSpPr>
          <p:spPr bwMode="auto">
            <a:xfrm>
              <a:off x="7086600" y="2450792"/>
              <a:ext cx="1066800" cy="304800"/>
            </a:xfrm>
            <a:prstGeom prst="round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solidFill>
                    <a:srgbClr val="FFFF00"/>
                  </a:solidFill>
                </a:rPr>
                <a:t>Reference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</p:grpSp>
      <p:cxnSp>
        <p:nvCxnSpPr>
          <p:cNvPr id="50" name="Straight Arrow Connector 49"/>
          <p:cNvCxnSpPr/>
          <p:nvPr/>
        </p:nvCxnSpPr>
        <p:spPr bwMode="auto">
          <a:xfrm flipV="1">
            <a:off x="6705600" y="2209800"/>
            <a:ext cx="152400" cy="1524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Rectangle 41"/>
          <p:cNvSpPr/>
          <p:nvPr/>
        </p:nvSpPr>
        <p:spPr bwMode="auto">
          <a:xfrm>
            <a:off x="4495800" y="1600200"/>
            <a:ext cx="1600200" cy="457200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4572000" y="1295400"/>
            <a:ext cx="1460775" cy="1741170"/>
            <a:chOff x="6858000" y="990600"/>
            <a:chExt cx="1460775" cy="1741170"/>
          </a:xfrm>
        </p:grpSpPr>
        <p:pic>
          <p:nvPicPr>
            <p:cNvPr id="15" name="Picture 14" descr="SMEIR_Pt3_SART_gpu_final_step=5_wt=0.05_t=1_200x200x150_coronal.tif"/>
            <p:cNvPicPr/>
            <p:nvPr/>
          </p:nvPicPr>
          <p:blipFill>
            <a:blip r:embed="rId6" cstate="print"/>
            <a:srcRect l="29714" t="16000" r="29714" b="16000"/>
            <a:stretch>
              <a:fillRect/>
            </a:stretch>
          </p:blipFill>
          <p:spPr>
            <a:xfrm rot="10800000">
              <a:off x="6858000" y="1371600"/>
              <a:ext cx="1460775" cy="1360170"/>
            </a:xfrm>
            <a:prstGeom prst="rect">
              <a:avLst/>
            </a:prstGeom>
          </p:spPr>
        </p:pic>
        <p:sp>
          <p:nvSpPr>
            <p:cNvPr id="22" name="Rounded Rectangle 21"/>
            <p:cNvSpPr/>
            <p:nvPr/>
          </p:nvSpPr>
          <p:spPr bwMode="auto">
            <a:xfrm>
              <a:off x="7162800" y="990600"/>
              <a:ext cx="838200" cy="304800"/>
            </a:xfrm>
            <a:prstGeom prst="round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rPr>
                <a:t>SMEIR</a:t>
              </a:r>
            </a:p>
          </p:txBody>
        </p:sp>
      </p:grpSp>
      <p:pic>
        <p:nvPicPr>
          <p:cNvPr id="34" name="Picture 33" descr="SMEIR_SART_gpu_final_wt=0.05_t=1_coronal_step=8.tif"/>
          <p:cNvPicPr/>
          <p:nvPr/>
        </p:nvPicPr>
        <p:blipFill>
          <a:blip r:embed="rId7" cstate="print"/>
          <a:srcRect l="29714" t="16000" r="29714" b="16000"/>
          <a:stretch>
            <a:fillRect/>
          </a:stretch>
        </p:blipFill>
        <p:spPr>
          <a:xfrm rot="10800000">
            <a:off x="4572000" y="3124200"/>
            <a:ext cx="1460775" cy="1371600"/>
          </a:xfrm>
          <a:prstGeom prst="rect">
            <a:avLst/>
          </a:prstGeom>
        </p:spPr>
      </p:pic>
      <p:pic>
        <p:nvPicPr>
          <p:cNvPr id="41" name="Picture 40" descr="SMEIR_SART_gpu_final_wt=0.05_t=1_200x200x150_coronal_step=10.tif"/>
          <p:cNvPicPr/>
          <p:nvPr/>
        </p:nvPicPr>
        <p:blipFill>
          <a:blip r:embed="rId8" cstate="print"/>
          <a:srcRect l="29714" t="16000" r="29714" b="16000"/>
          <a:stretch>
            <a:fillRect/>
          </a:stretch>
        </p:blipFill>
        <p:spPr>
          <a:xfrm rot="10800000">
            <a:off x="4572000" y="4572000"/>
            <a:ext cx="1460775" cy="1371600"/>
          </a:xfrm>
          <a:prstGeom prst="rect">
            <a:avLst/>
          </a:prstGeom>
        </p:spPr>
      </p:pic>
      <p:cxnSp>
        <p:nvCxnSpPr>
          <p:cNvPr id="49" name="Straight Arrow Connector 48"/>
          <p:cNvCxnSpPr/>
          <p:nvPr/>
        </p:nvCxnSpPr>
        <p:spPr bwMode="auto">
          <a:xfrm flipV="1">
            <a:off x="4953000" y="2209800"/>
            <a:ext cx="152400" cy="1524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Straight Arrow Connector 52"/>
          <p:cNvCxnSpPr/>
          <p:nvPr/>
        </p:nvCxnSpPr>
        <p:spPr bwMode="auto">
          <a:xfrm flipV="1">
            <a:off x="4953001" y="3657601"/>
            <a:ext cx="152400" cy="1524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/>
          <p:nvPr/>
        </p:nvCxnSpPr>
        <p:spPr bwMode="auto">
          <a:xfrm flipV="1">
            <a:off x="4953000" y="5105400"/>
            <a:ext cx="152400" cy="1524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 flipV="1">
            <a:off x="1676400" y="5105400"/>
            <a:ext cx="152400" cy="1524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6" name="Straight Arrow Connector 55"/>
          <p:cNvCxnSpPr/>
          <p:nvPr/>
        </p:nvCxnSpPr>
        <p:spPr bwMode="auto">
          <a:xfrm flipV="1">
            <a:off x="1752601" y="3657601"/>
            <a:ext cx="152400" cy="1524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 flipV="1">
            <a:off x="1752600" y="2209800"/>
            <a:ext cx="152400" cy="1524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8" name="Rectangle 57"/>
          <p:cNvSpPr/>
          <p:nvPr/>
        </p:nvSpPr>
        <p:spPr bwMode="auto">
          <a:xfrm>
            <a:off x="5867400" y="5867400"/>
            <a:ext cx="16002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2667000" y="6096000"/>
            <a:ext cx="5943600" cy="6096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pic>
        <p:nvPicPr>
          <p:cNvPr id="40" name="Picture 39" descr="TV_Pt3.200x200x150.voxel=2mm_beta=0.1_step=8_80itr_coronal.tif"/>
          <p:cNvPicPr>
            <a:picLocks noChangeAspect="1"/>
          </p:cNvPicPr>
          <p:nvPr/>
        </p:nvPicPr>
        <p:blipFill>
          <a:blip r:embed="rId9" cstate="print"/>
          <a:srcRect l="19500" t="14000" r="19500" b="14000"/>
          <a:stretch>
            <a:fillRect/>
          </a:stretch>
        </p:blipFill>
        <p:spPr>
          <a:xfrm rot="10800000">
            <a:off x="2895600" y="3124200"/>
            <a:ext cx="1478280" cy="1371600"/>
          </a:xfrm>
          <a:prstGeom prst="rect">
            <a:avLst/>
          </a:prstGeom>
        </p:spPr>
      </p:pic>
      <p:pic>
        <p:nvPicPr>
          <p:cNvPr id="43" name="Picture 42" descr="TV_Pt3.phase1.200x200x150.voxel=2mm_beta=0.1_step=10_test_80itr.tif"/>
          <p:cNvPicPr>
            <a:picLocks noChangeAspect="1"/>
          </p:cNvPicPr>
          <p:nvPr/>
        </p:nvPicPr>
        <p:blipFill>
          <a:blip r:embed="rId10" cstate="print"/>
          <a:srcRect l="19500" t="14000" r="19500" b="14000"/>
          <a:stretch>
            <a:fillRect/>
          </a:stretch>
        </p:blipFill>
        <p:spPr>
          <a:xfrm rot="10800000">
            <a:off x="2895600" y="4572000"/>
            <a:ext cx="1447800" cy="1371600"/>
          </a:xfrm>
          <a:prstGeom prst="rect">
            <a:avLst/>
          </a:prstGeom>
        </p:spPr>
      </p:pic>
      <p:cxnSp>
        <p:nvCxnSpPr>
          <p:cNvPr id="45" name="Straight Arrow Connector 44"/>
          <p:cNvCxnSpPr/>
          <p:nvPr/>
        </p:nvCxnSpPr>
        <p:spPr bwMode="auto">
          <a:xfrm flipV="1">
            <a:off x="3276601" y="3657601"/>
            <a:ext cx="152400" cy="1524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Straight Arrow Connector 47"/>
          <p:cNvCxnSpPr/>
          <p:nvPr/>
        </p:nvCxnSpPr>
        <p:spPr bwMode="auto">
          <a:xfrm flipV="1">
            <a:off x="3276600" y="5105400"/>
            <a:ext cx="152400" cy="1524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51" name="Picture 50" descr="TV_Pt3.phase1.200x200x150.voxel=2mm_step=5_beta=0.1_test_80itr_coronal.tif"/>
          <p:cNvPicPr>
            <a:picLocks noChangeAspect="1"/>
          </p:cNvPicPr>
          <p:nvPr/>
        </p:nvPicPr>
        <p:blipFill>
          <a:blip r:embed="rId11" cstate="print"/>
          <a:srcRect l="19500" t="14000" r="19500" b="14000"/>
          <a:stretch>
            <a:fillRect/>
          </a:stretch>
        </p:blipFill>
        <p:spPr>
          <a:xfrm rot="10800000">
            <a:off x="2895600" y="1676400"/>
            <a:ext cx="1447800" cy="1371600"/>
          </a:xfrm>
          <a:prstGeom prst="rect">
            <a:avLst/>
          </a:prstGeom>
        </p:spPr>
      </p:pic>
      <p:cxnSp>
        <p:nvCxnSpPr>
          <p:cNvPr id="52" name="Straight Arrow Connector 51"/>
          <p:cNvCxnSpPr/>
          <p:nvPr/>
        </p:nvCxnSpPr>
        <p:spPr bwMode="auto">
          <a:xfrm flipV="1">
            <a:off x="3276600" y="2209800"/>
            <a:ext cx="152400" cy="1524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sz="3600" dirty="0" smtClean="0"/>
              <a:t>Tumor position RMSE &amp; </a:t>
            </a:r>
            <a:r>
              <a:rPr lang="en-US" sz="3600" dirty="0" err="1" smtClean="0"/>
              <a:t>MaxE</a:t>
            </a:r>
            <a:r>
              <a:rPr lang="en-US" sz="3600" dirty="0" smtClean="0"/>
              <a:t> </a:t>
            </a:r>
            <a:endParaRPr lang="en-US" sz="3600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1066800" y="1096962"/>
          <a:ext cx="6806670" cy="1874012"/>
        </p:xfrm>
        <a:graphic>
          <a:graphicData uri="http://schemas.openxmlformats.org/drawingml/2006/table">
            <a:tbl>
              <a:tblPr/>
              <a:tblGrid>
                <a:gridCol w="846826"/>
                <a:gridCol w="1220575"/>
                <a:gridCol w="800529"/>
                <a:gridCol w="739079"/>
                <a:gridCol w="812593"/>
                <a:gridCol w="838200"/>
                <a:gridCol w="774434"/>
                <a:gridCol w="774434"/>
              </a:tblGrid>
              <a:tr h="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Patient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#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Average projection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# per 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phase 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FDK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TV</a:t>
                      </a:r>
                      <a:endParaRPr lang="en-US" sz="1600">
                        <a:solidFill>
                          <a:schemeClr val="bg1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SMEIR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RMSE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(mm)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bg1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MaxE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(mm) 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RMSE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(mm)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bg1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MaxE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(mm) 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RMSE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(mm)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bg1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MaxE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(mm)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      1</a:t>
                      </a:r>
                      <a:endParaRPr lang="en-US" sz="1600">
                        <a:solidFill>
                          <a:schemeClr val="bg1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FF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38</a:t>
                      </a:r>
                      <a:endParaRPr lang="en-US" sz="1600" dirty="0">
                        <a:solidFill>
                          <a:srgbClr val="FFFF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1.16</a:t>
                      </a:r>
                      <a:endParaRPr lang="en-US" sz="1600">
                        <a:solidFill>
                          <a:schemeClr val="bg1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1.90</a:t>
                      </a:r>
                      <a:endParaRPr lang="en-US" sz="1600">
                        <a:solidFill>
                          <a:schemeClr val="bg1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C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0.50</a:t>
                      </a:r>
                      <a:endParaRPr lang="en-US" sz="1600" dirty="0">
                        <a:solidFill>
                          <a:srgbClr val="FFC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C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1.20</a:t>
                      </a:r>
                      <a:endParaRPr lang="en-US" sz="1600" dirty="0">
                        <a:solidFill>
                          <a:srgbClr val="FFC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FF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0.18</a:t>
                      </a:r>
                      <a:endParaRPr lang="en-US" sz="1600" dirty="0">
                        <a:solidFill>
                          <a:srgbClr val="FFFF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FF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0.40</a:t>
                      </a:r>
                      <a:endParaRPr lang="en-US" sz="1600" dirty="0">
                        <a:solidFill>
                          <a:srgbClr val="FFFF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2</a:t>
                      </a:r>
                      <a:endParaRPr lang="en-US" sz="1600">
                        <a:solidFill>
                          <a:schemeClr val="bg1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FF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33</a:t>
                      </a:r>
                      <a:endParaRPr lang="en-US" sz="1600" dirty="0">
                        <a:solidFill>
                          <a:srgbClr val="FFFF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1.38</a:t>
                      </a:r>
                      <a:endParaRPr lang="en-US" sz="1600">
                        <a:solidFill>
                          <a:schemeClr val="bg1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2.54</a:t>
                      </a:r>
                      <a:endParaRPr lang="en-US" sz="1600">
                        <a:solidFill>
                          <a:schemeClr val="bg1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C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0.51</a:t>
                      </a:r>
                      <a:endParaRPr lang="en-US" sz="1600" dirty="0">
                        <a:solidFill>
                          <a:srgbClr val="FFC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C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1.03</a:t>
                      </a:r>
                      <a:endParaRPr lang="en-US" sz="1600" dirty="0">
                        <a:solidFill>
                          <a:srgbClr val="FFC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FF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0.15</a:t>
                      </a:r>
                      <a:endParaRPr lang="en-US" sz="1600" dirty="0">
                        <a:solidFill>
                          <a:srgbClr val="FFFF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FF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0.26</a:t>
                      </a:r>
                      <a:endParaRPr lang="en-US" sz="1600" dirty="0">
                        <a:solidFill>
                          <a:srgbClr val="FFFF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3</a:t>
                      </a:r>
                      <a:endParaRPr lang="en-US" sz="1600">
                        <a:solidFill>
                          <a:schemeClr val="bg1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FF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39</a:t>
                      </a:r>
                      <a:endParaRPr lang="en-US" sz="1600" dirty="0">
                        <a:solidFill>
                          <a:srgbClr val="FFFF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0.96</a:t>
                      </a:r>
                      <a:endParaRPr lang="en-US" sz="1600">
                        <a:solidFill>
                          <a:schemeClr val="bg1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2.25</a:t>
                      </a:r>
                      <a:endParaRPr lang="en-US" sz="1600">
                        <a:solidFill>
                          <a:schemeClr val="bg1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C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0.50</a:t>
                      </a:r>
                      <a:endParaRPr lang="en-US" sz="1600" dirty="0">
                        <a:solidFill>
                          <a:srgbClr val="FFC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C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1.05</a:t>
                      </a:r>
                      <a:endParaRPr lang="en-US" sz="1600" dirty="0">
                        <a:solidFill>
                          <a:srgbClr val="FFC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FF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0.31</a:t>
                      </a:r>
                      <a:endParaRPr lang="en-US" sz="1600" dirty="0">
                        <a:solidFill>
                          <a:srgbClr val="FFFF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FF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0.71</a:t>
                      </a:r>
                      <a:endParaRPr lang="en-US" sz="1600" dirty="0">
                        <a:solidFill>
                          <a:srgbClr val="FFFF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     4</a:t>
                      </a:r>
                      <a:endParaRPr lang="en-US" sz="1600">
                        <a:solidFill>
                          <a:schemeClr val="bg1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FF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33</a:t>
                      </a:r>
                      <a:endParaRPr lang="en-US" sz="1600" dirty="0">
                        <a:solidFill>
                          <a:srgbClr val="FFFF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1.58</a:t>
                      </a:r>
                      <a:endParaRPr lang="en-US" sz="1600">
                        <a:solidFill>
                          <a:schemeClr val="bg1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3.01</a:t>
                      </a:r>
                      <a:endParaRPr lang="en-US" sz="1600">
                        <a:solidFill>
                          <a:schemeClr val="bg1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C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0.98</a:t>
                      </a:r>
                      <a:endParaRPr lang="en-US" sz="1600">
                        <a:solidFill>
                          <a:srgbClr val="FFC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C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1.42</a:t>
                      </a:r>
                      <a:endParaRPr lang="en-US" sz="1600" dirty="0">
                        <a:solidFill>
                          <a:srgbClr val="FFC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FF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0.39</a:t>
                      </a:r>
                      <a:endParaRPr lang="en-US" sz="1600">
                        <a:solidFill>
                          <a:srgbClr val="FFFF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FF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0.43</a:t>
                      </a:r>
                      <a:endParaRPr lang="en-US" sz="1600" dirty="0">
                        <a:solidFill>
                          <a:srgbClr val="FFFF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 bwMode="auto">
          <a:xfrm>
            <a:off x="7467600" y="715962"/>
            <a:ext cx="1066800" cy="381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57200" y="3124200"/>
            <a:ext cx="8305800" cy="3657600"/>
            <a:chOff x="457200" y="3124200"/>
            <a:chExt cx="8305800" cy="3657600"/>
          </a:xfrm>
        </p:grpSpPr>
        <p:sp>
          <p:nvSpPr>
            <p:cNvPr id="7" name="Title 1"/>
            <p:cNvSpPr txBox="1">
              <a:spLocks/>
            </p:cNvSpPr>
            <p:nvPr/>
          </p:nvSpPr>
          <p:spPr bwMode="auto">
            <a:xfrm>
              <a:off x="457200" y="3124200"/>
              <a:ext cx="8229600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Conclusion</a:t>
              </a:r>
              <a:endPara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8" name="Content Placeholder 2"/>
            <p:cNvSpPr txBox="1">
              <a:spLocks/>
            </p:cNvSpPr>
            <p:nvPr/>
          </p:nvSpPr>
          <p:spPr bwMode="auto">
            <a:xfrm>
              <a:off x="533400" y="4038600"/>
              <a:ext cx="8229600" cy="2743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Arial" charset="0"/>
                <a:buChar char="■"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SMEIR algorithm achieves </a:t>
              </a: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sub-mm tumor tracking accuracy </a:t>
              </a: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when the </a:t>
              </a: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average projection number per phase is 30~40</a:t>
              </a: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. </a:t>
              </a: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Arial" charset="0"/>
                <a:buChar char="■"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The SMEIR algorithm </a:t>
              </a: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enables the use of the conventional 1-minute CBCT </a:t>
              </a: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for accurate motion modeling and 4D-CBCT reconstruction.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324600" y="1020762"/>
            <a:ext cx="1524000" cy="2548970"/>
            <a:chOff x="6324600" y="1020762"/>
            <a:chExt cx="1524000" cy="2548970"/>
          </a:xfrm>
        </p:grpSpPr>
        <p:sp>
          <p:nvSpPr>
            <p:cNvPr id="12" name="Rectangle 11"/>
            <p:cNvSpPr/>
            <p:nvPr/>
          </p:nvSpPr>
          <p:spPr bwMode="auto">
            <a:xfrm>
              <a:off x="6324600" y="1020762"/>
              <a:ext cx="1524000" cy="2103438"/>
            </a:xfrm>
            <a:prstGeom prst="rect">
              <a:avLst/>
            </a:prstGeom>
            <a:noFill/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553200" y="3200400"/>
              <a:ext cx="12170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FF00"/>
                  </a:solidFill>
                </a:rPr>
                <a:t>All &lt;1 mm</a:t>
              </a:r>
              <a:endParaRPr lang="en-US" dirty="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808080"/>
      </a:dk1>
      <a:lt1>
        <a:srgbClr val="FFFFFF"/>
      </a:lt1>
      <a:dk2>
        <a:srgbClr val="336699"/>
      </a:dk2>
      <a:lt2>
        <a:srgbClr val="FFFF00"/>
      </a:lt2>
      <a:accent1>
        <a:srgbClr val="00CC99"/>
      </a:accent1>
      <a:accent2>
        <a:srgbClr val="3333CC"/>
      </a:accent2>
      <a:accent3>
        <a:srgbClr val="ADB8CA"/>
      </a:accent3>
      <a:accent4>
        <a:srgbClr val="DADADA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UTSW Rad Onc Template">
  <a:themeElements>
    <a:clrScheme name="UTSW Rad Onc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TSW Rad Onc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UTSW Rad Onc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TSW Rad Onc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TSW Rad Onc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TSW Rad Onc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TSW Rad Onc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TSW Rad Onc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TSW Rad Onc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TSW Rad Onc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TSW Rad Onc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TSW Rad Onc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TSW Rad Onc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TSW Rad Onc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UTSW Rad Onc 3</Template>
  <TotalTime>50014</TotalTime>
  <Words>350</Words>
  <Application>Microsoft Office PowerPoint</Application>
  <PresentationFormat>On-screen Show (4:3)</PresentationFormat>
  <Paragraphs>93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Default Design</vt:lpstr>
      <vt:lpstr>UTSW Rad Onc Template</vt:lpstr>
      <vt:lpstr>Clinical Evaluation of a Novel 4D-CBCT Reconstruction Scheme Based on Simultaneous Motion Estimation and Image Reconstruction </vt:lpstr>
      <vt:lpstr>Current 4D-CBCT</vt:lpstr>
      <vt:lpstr>Patient study</vt:lpstr>
      <vt:lpstr>Image results </vt:lpstr>
      <vt:lpstr>Tumor position RMSE &amp; MaxE </vt:lpstr>
    </vt:vector>
  </TitlesOfParts>
  <Company>UT Southwestern Medical Center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 Southwestern   Radiation Oncology Department</dc:title>
  <dc:creator>hchoy</dc:creator>
  <cp:lastModifiedBy>Jing Wang</cp:lastModifiedBy>
  <cp:revision>2239</cp:revision>
  <dcterms:created xsi:type="dcterms:W3CDTF">2005-12-05T17:15:14Z</dcterms:created>
  <dcterms:modified xsi:type="dcterms:W3CDTF">2014-08-18T20:19:09Z</dcterms:modified>
</cp:coreProperties>
</file>