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58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467A7-2050-4CF7-ACBF-1C16436BB35A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B72E6-7AD3-4927-AE7B-F151430B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3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1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3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7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4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7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2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1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511C-0406-41C2-A469-DE92E8E84AF5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02877-2728-47B9-9035-87F9A0DBC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2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Hybrid Dual Energy (HDE) Fluoroscopy for Real-Time Tracking of Lung Tumors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696200" cy="26670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JC </a:t>
            </a:r>
            <a:r>
              <a:rPr lang="en-US" sz="3600" dirty="0" err="1">
                <a:solidFill>
                  <a:schemeClr val="tx1"/>
                </a:solidFill>
              </a:rPr>
              <a:t>Roeske</a:t>
            </a:r>
            <a:r>
              <a:rPr lang="en-US" sz="3600" dirty="0">
                <a:solidFill>
                  <a:schemeClr val="tx1"/>
                </a:solidFill>
              </a:rPr>
              <a:t> PhD, R Patel PhD, M </a:t>
            </a:r>
            <a:r>
              <a:rPr lang="en-US" sz="3600" dirty="0" err="1">
                <a:solidFill>
                  <a:schemeClr val="tx1"/>
                </a:solidFill>
              </a:rPr>
              <a:t>Campana</a:t>
            </a:r>
            <a:r>
              <a:rPr lang="en-US" sz="3600" dirty="0">
                <a:solidFill>
                  <a:schemeClr val="tx1"/>
                </a:solidFill>
              </a:rPr>
              <a:t> BS</a:t>
            </a:r>
            <a:r>
              <a:rPr lang="en-US" sz="3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J </a:t>
            </a:r>
            <a:r>
              <a:rPr lang="en-US" sz="3600" dirty="0" err="1">
                <a:solidFill>
                  <a:schemeClr val="tx1"/>
                </a:solidFill>
              </a:rPr>
              <a:t>Panfil</a:t>
            </a:r>
            <a:r>
              <a:rPr lang="en-US" sz="3600" dirty="0">
                <a:solidFill>
                  <a:schemeClr val="tx1"/>
                </a:solidFill>
              </a:rPr>
              <a:t> BS, M </a:t>
            </a:r>
            <a:r>
              <a:rPr lang="en-US" sz="3600" dirty="0" err="1">
                <a:solidFill>
                  <a:schemeClr val="tx1"/>
                </a:solidFill>
              </a:rPr>
              <a:t>Surucu</a:t>
            </a:r>
            <a:r>
              <a:rPr lang="en-US" sz="3600" dirty="0">
                <a:solidFill>
                  <a:schemeClr val="tx1"/>
                </a:solidFill>
              </a:rPr>
              <a:t> PhD, AM Block MD, 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M </a:t>
            </a:r>
            <a:r>
              <a:rPr lang="en-US" sz="3600" dirty="0" err="1">
                <a:solidFill>
                  <a:schemeClr val="tx1"/>
                </a:solidFill>
              </a:rPr>
              <a:t>Harkenrider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MD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Loyola University Medical Center, 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Maywood</a:t>
            </a:r>
            <a:r>
              <a:rPr lang="en-US" sz="3600" dirty="0">
                <a:solidFill>
                  <a:schemeClr val="tx1"/>
                </a:solidFill>
              </a:rPr>
              <a:t>, IL 60153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9144000" cy="800100"/>
          </a:xfrm>
        </p:spPr>
      </p:pic>
    </p:spTree>
    <p:extLst>
      <p:ext uri="{BB962C8B-B14F-4D97-AF65-F5344CB8AC3E}">
        <p14:creationId xmlns:p14="http://schemas.microsoft.com/office/powerpoint/2010/main" val="20126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Dual energy (DE) imaging uses high and low </a:t>
            </a:r>
            <a:r>
              <a:rPr lang="en-US" dirty="0" err="1"/>
              <a:t>kVp</a:t>
            </a:r>
            <a:r>
              <a:rPr lang="en-US" dirty="0"/>
              <a:t> images to perform a weighted subtraction and produce soft tissue </a:t>
            </a:r>
            <a:r>
              <a:rPr lang="en-US" dirty="0" smtClean="0"/>
              <a:t>images </a:t>
            </a:r>
            <a:endParaRPr lang="en-US" dirty="0"/>
          </a:p>
          <a:p>
            <a:r>
              <a:rPr lang="en-US" dirty="0"/>
              <a:t>Elimination of bone results in improved visualization of lung tumors</a:t>
            </a:r>
          </a:p>
          <a:p>
            <a:r>
              <a:rPr lang="en-US" dirty="0"/>
              <a:t>Combining  DE with fluoroscopy may provide ability to perform </a:t>
            </a:r>
            <a:r>
              <a:rPr lang="en-US" dirty="0" err="1" smtClean="0"/>
              <a:t>markerless</a:t>
            </a:r>
            <a:r>
              <a:rPr lang="en-US" dirty="0"/>
              <a:t>-</a:t>
            </a:r>
            <a:r>
              <a:rPr lang="en-US" dirty="0" smtClean="0"/>
              <a:t>motion </a:t>
            </a:r>
            <a:r>
              <a:rPr lang="en-US" dirty="0"/>
              <a:t>tracking</a:t>
            </a:r>
          </a:p>
          <a:p>
            <a:r>
              <a:rPr lang="en-US" dirty="0" smtClean="0"/>
              <a:t>This would require hardware upgrades to most on-board imaging systems</a:t>
            </a:r>
          </a:p>
          <a:p>
            <a:r>
              <a:rPr lang="en-US" dirty="0" smtClean="0"/>
              <a:t>A hybrid approach is described that uses DE images from single frame, and applies this to subsequent fluoroscopy images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9144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6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9144000" cy="8001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22910"/>
            <a:ext cx="6934200" cy="575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3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Comparison of template-based motion tracking between HDE and frame-by-frame DE subtraction showed no statistical difference in tracking coordinates or tumor detectability</a:t>
            </a:r>
          </a:p>
          <a:p>
            <a:r>
              <a:rPr lang="en-US" dirty="0" smtClean="0"/>
              <a:t>This approach may allow for </a:t>
            </a:r>
            <a:r>
              <a:rPr lang="en-US" dirty="0" err="1" smtClean="0"/>
              <a:t>markerless</a:t>
            </a:r>
            <a:r>
              <a:rPr lang="en-US" dirty="0" smtClean="0"/>
              <a:t> tracking of lung tumors using existing on-board imaging systems with only minor software enhancements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7900"/>
            <a:ext cx="9144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5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168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Hybrid Dual Energy (HDE) Fluoroscopy for Real-Time Tracking of Lung Tumors </vt:lpstr>
      <vt:lpstr>Background</vt:lpstr>
      <vt:lpstr>PowerPoint Presentation</vt:lpstr>
      <vt:lpstr>Results and Conclusions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Kerin</dc:creator>
  <cp:lastModifiedBy>LUHS User</cp:lastModifiedBy>
  <cp:revision>32</cp:revision>
  <dcterms:created xsi:type="dcterms:W3CDTF">2013-07-09T13:46:32Z</dcterms:created>
  <dcterms:modified xsi:type="dcterms:W3CDTF">2014-08-29T12:54:53Z</dcterms:modified>
</cp:coreProperties>
</file>